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16"/>
  </p:notesMasterIdLst>
  <p:handoutMasterIdLst>
    <p:handoutMasterId r:id="rId17"/>
  </p:handoutMasterIdLst>
  <p:sldIdLst>
    <p:sldId id="2076136295" r:id="rId6"/>
    <p:sldId id="2076136338" r:id="rId7"/>
    <p:sldId id="2076136296" r:id="rId8"/>
    <p:sldId id="2076136336" r:id="rId9"/>
    <p:sldId id="2076136335" r:id="rId10"/>
    <p:sldId id="2076136337" r:id="rId11"/>
    <p:sldId id="2076136333" r:id="rId12"/>
    <p:sldId id="2076136334" r:id="rId13"/>
    <p:sldId id="2076136321" r:id="rId14"/>
    <p:sldId id="270" r:id="rId15"/>
  </p:sldIdLst>
  <p:sldSz cx="14630400" cy="82296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dern Love Grunge" panose="04070805081005020601" pitchFamily="82" charset="0"/>
      <p:regular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  <p:embeddedFont>
      <p:font typeface="Segoe UI Semibold" panose="020B0702040204020203" pitchFamily="34" charset="0"/>
      <p:bold r:id="rId31"/>
      <p:boldItalic r:id="rId32"/>
    </p:embeddedFont>
    <p:embeddedFont>
      <p:font typeface="Segoe UI Semilight" panose="020B0402040204020203" pitchFamily="34" charset="0"/>
      <p:regular r:id="rId33"/>
      <p:italic r:id="rId34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95"/>
            <p14:sldId id="2076136338"/>
            <p14:sldId id="2076136296"/>
            <p14:sldId id="2076136336"/>
            <p14:sldId id="2076136335"/>
            <p14:sldId id="2076136337"/>
            <p14:sldId id="2076136333"/>
            <p14:sldId id="2076136334"/>
            <p14:sldId id="2076136321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DE6"/>
    <a:srgbClr val="0078D4"/>
    <a:srgbClr val="FFFFFF"/>
    <a:srgbClr val="6DB33F"/>
    <a:srgbClr val="5C2D91"/>
    <a:srgbClr val="00A4EF"/>
    <a:srgbClr val="7FBA00"/>
    <a:srgbClr val="F25022"/>
    <a:srgbClr val="F130A1"/>
    <a:srgbClr val="4AC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580F5C-FA42-47AD-9BF2-E0E7AB3715D6}" v="113" dt="2021-12-07T12:17:03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58" autoAdjust="0"/>
    <p:restoredTop sz="86481" autoAdjust="0"/>
  </p:normalViewPr>
  <p:slideViewPr>
    <p:cSldViewPr snapToGrid="0" snapToObjects="1">
      <p:cViewPr varScale="1">
        <p:scale>
          <a:sx n="115" d="100"/>
          <a:sy n="115" d="100"/>
        </p:scale>
        <p:origin x="318" y="8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microsoft.com/office/2015/10/relationships/revisionInfo" Target="revisionInfo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12/12/2021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7E4B52-2B11-4561-89C7-74FBEE0B3006}"/>
              </a:ext>
            </a:extLst>
          </p:cNvPr>
          <p:cNvGrpSpPr/>
          <p:nvPr userDrawn="1"/>
        </p:nvGrpSpPr>
        <p:grpSpPr>
          <a:xfrm>
            <a:off x="686588" y="3817089"/>
            <a:ext cx="13257225" cy="1839420"/>
            <a:chOff x="777752" y="3817089"/>
            <a:chExt cx="13257225" cy="18394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6087DC-5935-467F-9230-92AFDFF3D77F}"/>
                </a:ext>
              </a:extLst>
            </p:cNvPr>
            <p:cNvSpPr txBox="1"/>
            <p:nvPr userDrawn="1"/>
          </p:nvSpPr>
          <p:spPr>
            <a:xfrm>
              <a:off x="777752" y="3817089"/>
              <a:ext cx="132572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i="0" u="none" strike="noStrike" baseline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Azure Community Conference 2021</a:t>
              </a:r>
              <a:endParaRPr lang="en-IN" sz="23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C10824-1FC6-40DE-B68C-D18496CA8FB6}"/>
                </a:ext>
              </a:extLst>
            </p:cNvPr>
            <p:cNvSpPr txBox="1"/>
            <p:nvPr userDrawn="1"/>
          </p:nvSpPr>
          <p:spPr>
            <a:xfrm>
              <a:off x="3234249" y="4887068"/>
              <a:ext cx="834423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400" b="0" i="1" dirty="0">
                  <a:solidFill>
                    <a:schemeClr val="bg1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India’s largest Azure Conference</a:t>
              </a:r>
              <a:endParaRPr lang="en-US" sz="44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BE3E11-1022-47C1-A048-6BE9BAE3A5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668" y="440904"/>
            <a:ext cx="5071064" cy="2946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19FD60-F049-4352-8A51-D91FE0772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38" y="7038168"/>
            <a:ext cx="4352261" cy="1191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543761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C8EDFB-64B5-493B-8BDE-D90E2E2F24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3A4B07-DACB-4A0D-8F2A-BE9AB852DC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7445" y="3790389"/>
            <a:ext cx="12617450" cy="795338"/>
          </a:xfrm>
          <a:prstGeom prst="rect">
            <a:avLst/>
          </a:prstGeom>
        </p:spPr>
        <p:txBody>
          <a:bodyPr/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650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559407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D3C4C-3C48-4A7D-8873-0552F88292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0B7E1-66BB-4750-8B80-58B41483CEF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680BBE-A528-4C8F-9E22-B3494FE03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35" y="7062760"/>
            <a:ext cx="4352261" cy="1191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1662C7-07D7-4865-9FB2-A495B6AFCE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6B94-2B23-4395-A438-8E1D539061E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0230" y="2524722"/>
            <a:ext cx="6096000" cy="661987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n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65986" y="1215895"/>
            <a:ext cx="2355533" cy="2355533"/>
          </a:xfrm>
        </p:spPr>
        <p:txBody>
          <a:bodyPr>
            <a:normAutofit/>
          </a:bodyPr>
          <a:lstStyle/>
          <a:p>
            <a:pPr lvl="0"/>
            <a:endParaRPr lang="en-US" noProof="0">
              <a:sym typeface="Roboto Regular"/>
            </a:endParaRP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01840" y="1215894"/>
            <a:ext cx="2355533" cy="2355533"/>
          </a:xfrm>
        </p:spPr>
        <p:txBody>
          <a:bodyPr>
            <a:normAutofit/>
          </a:bodyPr>
          <a:lstStyle/>
          <a:p>
            <a:pPr lvl="0"/>
            <a:endParaRPr lang="en-US" noProof="0">
              <a:sym typeface="Roboto Regular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337693" y="1215894"/>
            <a:ext cx="2355533" cy="2355533"/>
          </a:xfrm>
        </p:spPr>
        <p:txBody>
          <a:bodyPr>
            <a:normAutofit/>
          </a:bodyPr>
          <a:lstStyle/>
          <a:p>
            <a:pPr lvl="0"/>
            <a:endParaRPr lang="en-US" noProof="0">
              <a:sym typeface="Roboto Regular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65986" y="4168868"/>
            <a:ext cx="2355533" cy="2355533"/>
          </a:xfrm>
        </p:spPr>
        <p:txBody>
          <a:bodyPr>
            <a:normAutofit/>
          </a:bodyPr>
          <a:lstStyle/>
          <a:p>
            <a:pPr lvl="0"/>
            <a:endParaRPr lang="en-US" noProof="0">
              <a:sym typeface="Roboto Regular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01840" y="4168868"/>
            <a:ext cx="2355533" cy="2355533"/>
          </a:xfrm>
        </p:spPr>
        <p:txBody>
          <a:bodyPr>
            <a:normAutofit/>
          </a:bodyPr>
          <a:lstStyle/>
          <a:p>
            <a:pPr lvl="0"/>
            <a:endParaRPr lang="en-US" noProof="0">
              <a:sym typeface="Roboto Regular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337693" y="4168867"/>
            <a:ext cx="2355533" cy="2355533"/>
          </a:xfrm>
        </p:spPr>
        <p:txBody>
          <a:bodyPr>
            <a:normAutofit/>
          </a:bodyPr>
          <a:lstStyle/>
          <a:p>
            <a:pPr lvl="0"/>
            <a:endParaRPr lang="en-US" noProof="0"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2575668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0B0F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0F3840-3FA0-41A4-89CD-856F2F145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0F3840-3FA0-41A4-89CD-856F2F145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4" y="7628355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5C388-7F2D-435F-9D3A-9A7A23D73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616AB-FA24-4621-ABC8-57BA6F3491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416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7A73C-E65F-44EA-89C6-DFBAEC03A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449679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7A73C-E65F-44EA-89C6-DFBAEC03A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7E4B52-2B11-4561-89C7-74FBEE0B3006}"/>
              </a:ext>
            </a:extLst>
          </p:cNvPr>
          <p:cNvGrpSpPr/>
          <p:nvPr userDrawn="1"/>
        </p:nvGrpSpPr>
        <p:grpSpPr>
          <a:xfrm>
            <a:off x="686588" y="3817089"/>
            <a:ext cx="13257225" cy="1839420"/>
            <a:chOff x="777752" y="3817089"/>
            <a:chExt cx="13257225" cy="18394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6087DC-5935-467F-9230-92AFDFF3D77F}"/>
                </a:ext>
              </a:extLst>
            </p:cNvPr>
            <p:cNvSpPr txBox="1"/>
            <p:nvPr userDrawn="1"/>
          </p:nvSpPr>
          <p:spPr>
            <a:xfrm>
              <a:off x="777752" y="3817089"/>
              <a:ext cx="132572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i="0" u="none" strike="noStrike" baseline="0" dirty="0">
                  <a:solidFill>
                    <a:srgbClr val="08023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Azure Community Conference 2021</a:t>
              </a:r>
              <a:endParaRPr lang="en-IN" sz="23900" b="1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C10824-1FC6-40DE-B68C-D18496CA8FB6}"/>
                </a:ext>
              </a:extLst>
            </p:cNvPr>
            <p:cNvSpPr txBox="1"/>
            <p:nvPr userDrawn="1"/>
          </p:nvSpPr>
          <p:spPr>
            <a:xfrm>
              <a:off x="3234249" y="4887068"/>
              <a:ext cx="834423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400" b="0" i="1" dirty="0">
                  <a:solidFill>
                    <a:srgbClr val="08023F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India’s largest Azure Conference</a:t>
              </a:r>
              <a:endParaRPr lang="en-US" sz="4400" i="1" dirty="0">
                <a:solidFill>
                  <a:srgbClr val="08023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C19FD60-F049-4352-8A51-D91FE07729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38" y="7038168"/>
            <a:ext cx="4352261" cy="1191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543761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D3101-1581-4DD6-B589-F4311DA05E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63" y="743159"/>
            <a:ext cx="49434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104" r:id="rId6"/>
    <p:sldLayoutId id="2147484092" r:id="rId7"/>
    <p:sldLayoutId id="2147484094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5" r:id="rId6"/>
    <p:sldLayoutId id="2147484101" r:id="rId7"/>
    <p:sldLayoutId id="2147484102" r:id="rId8"/>
    <p:sldLayoutId id="2147484103" r:id="rId9"/>
    <p:sldLayoutId id="2147484106" r:id="rId10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3.png"/><Relationship Id="rId7" Type="http://schemas.openxmlformats.org/officeDocument/2006/relationships/image" Target="../media/image23.png"/><Relationship Id="rId12" Type="http://schemas.openxmlformats.org/officeDocument/2006/relationships/hyperlink" Target="https://bit.ly/youtube-nileshgule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0" Type="http://schemas.openxmlformats.org/officeDocument/2006/relationships/hyperlink" Target="http://www.handsonarchitect.com/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training.linuxfoundation.org/certification/certified-kubernetes-administrator-cka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kubernetes.io/docs/tasks/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s://kubernetes.io/docs/home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udemy.com/course/certified-kubernetes-administrator-with-practice-tests/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s://training.linuxfoundation.org/certification/certified-kubernetes-administrator-cka/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kubernetes.io/docs/reference/kubectl/cheatsheet/" TargetMode="External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hyperlink" Target="https://levelup.gitconnected.com/kubernetes-cka-example-questions-practical-challenge-86318d85b4d" TargetMode="External"/><Relationship Id="rId3" Type="http://schemas.openxmlformats.org/officeDocument/2006/relationships/hyperlink" Target="https://github.com/walidshaari/Kubernetes-Certified-Administrator" TargetMode="External"/><Relationship Id="rId7" Type="http://schemas.openxmlformats.org/officeDocument/2006/relationships/image" Target="../media/image23.png"/><Relationship Id="rId12" Type="http://schemas.openxmlformats.org/officeDocument/2006/relationships/hyperlink" Target="https://codefresh.io/kubernetes-tutorial/kubernetes-cheat-sheet/" TargetMode="External"/><Relationship Id="rId2" Type="http://schemas.openxmlformats.org/officeDocument/2006/relationships/hyperlink" Target="https://github.com/ShubhamTatvamasi/cka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ahmetb/kubernetes-network-policy-recipes" TargetMode="External"/><Relationship Id="rId11" Type="http://schemas.openxmlformats.org/officeDocument/2006/relationships/hyperlink" Target="https://www.infoworld.com/article/3631108/how-to-nail-the-kubernetes-certification-exams.html" TargetMode="External"/><Relationship Id="rId5" Type="http://schemas.openxmlformats.org/officeDocument/2006/relationships/hyperlink" Target="https://github.com/dennyzhang/cheatsheet-kubernetes-A4" TargetMode="External"/><Relationship Id="rId10" Type="http://schemas.openxmlformats.org/officeDocument/2006/relationships/hyperlink" Target="https://faun.pub/be-fast-with-kubectl-1-18-ckad-cka-31be00acc443" TargetMode="External"/><Relationship Id="rId4" Type="http://schemas.openxmlformats.org/officeDocument/2006/relationships/hyperlink" Target="https://github.com/NileshGule/cka-prep" TargetMode="External"/><Relationship Id="rId9" Type="http://schemas.openxmlformats.org/officeDocument/2006/relationships/image" Target="../media/image25.png"/><Relationship Id="rId14" Type="http://schemas.openxmlformats.org/officeDocument/2006/relationships/hyperlink" Target="https://rudimartinsen.com/cka-resource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2" Type="http://schemas.openxmlformats.org/officeDocument/2006/relationships/hyperlink" Target="https://killer.sh/cka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A5DDC65D-22BD-478F-A933-B090AC08B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76" y="305276"/>
            <a:ext cx="7619047" cy="761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56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hape 220">
            <a:extLst>
              <a:ext uri="{FF2B5EF4-FFF2-40B4-BE49-F238E27FC236}">
                <a16:creationId xmlns:a16="http://schemas.microsoft.com/office/drawing/2014/main" id="{C9D70E1A-EB37-41DB-9BDA-35439578B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91865" y="2065020"/>
            <a:ext cx="9429750" cy="376713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034383"/>
              </a:gs>
              <a:gs pos="100000">
                <a:srgbClr val="63C8D1"/>
              </a:gs>
            </a:gsLst>
            <a:lin ang="1872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0480" tIns="30480" rIns="30480" bIns="30480" anchor="ctr"/>
          <a:lstStyle/>
          <a:p>
            <a:pPr algn="ctr">
              <a:defRPr/>
            </a:pPr>
            <a:endParaRPr lang="en-US" altLang="en-US" sz="1920">
              <a:solidFill>
                <a:prstClr val="black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Placeholder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C4FCC947-544F-4EAB-A468-975DFDC752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8" b="12918"/>
          <a:stretch>
            <a:fillRect/>
          </a:stretch>
        </p:blipFill>
        <p:spPr>
          <a:xfrm>
            <a:off x="2312670" y="2198370"/>
            <a:ext cx="3499486" cy="3499486"/>
          </a:xfrm>
          <a:prstGeom prst="ellipse">
            <a:avLst/>
          </a:prstGeom>
        </p:spPr>
      </p:pic>
      <p:grpSp>
        <p:nvGrpSpPr>
          <p:cNvPr id="20483" name="Group 218">
            <a:extLst>
              <a:ext uri="{FF2B5EF4-FFF2-40B4-BE49-F238E27FC236}">
                <a16:creationId xmlns:a16="http://schemas.microsoft.com/office/drawing/2014/main" id="{C78683C4-68F1-4C3B-B438-CACACC68DF17}"/>
              </a:ext>
            </a:extLst>
          </p:cNvPr>
          <p:cNvGrpSpPr>
            <a:grpSpLocks/>
          </p:cNvGrpSpPr>
          <p:nvPr/>
        </p:nvGrpSpPr>
        <p:grpSpPr bwMode="auto">
          <a:xfrm>
            <a:off x="6784659" y="2426018"/>
            <a:ext cx="6252210" cy="3189761"/>
            <a:chOff x="0" y="357809"/>
            <a:chExt cx="10420912" cy="5316090"/>
          </a:xfrm>
        </p:grpSpPr>
        <p:sp>
          <p:nvSpPr>
            <p:cNvPr id="20484" name="Shape 214">
              <a:extLst>
                <a:ext uri="{FF2B5EF4-FFF2-40B4-BE49-F238E27FC236}">
                  <a16:creationId xmlns:a16="http://schemas.microsoft.com/office/drawing/2014/main" id="{4121AB5B-0988-4A65-A93F-60903B257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7809"/>
              <a:ext cx="10420912" cy="1503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0480" tIns="30480" rIns="30480" bIns="30480"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altLang="en-US" sz="6660" dirty="0">
                  <a:solidFill>
                    <a:srgbClr val="292929"/>
                  </a:solidFill>
                  <a:latin typeface="Calibri" panose="020F0502020204030204"/>
                </a:rPr>
                <a:t>Nilesh Gule</a:t>
              </a:r>
            </a:p>
          </p:txBody>
        </p:sp>
        <p:sp>
          <p:nvSpPr>
            <p:cNvPr id="20485" name="Shape 215">
              <a:extLst>
                <a:ext uri="{FF2B5EF4-FFF2-40B4-BE49-F238E27FC236}">
                  <a16:creationId xmlns:a16="http://schemas.microsoft.com/office/drawing/2014/main" id="{3A18CC96-60A9-4F21-A5D8-BA8E092B1E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00" y="3293241"/>
              <a:ext cx="1879215" cy="1"/>
            </a:xfrm>
            <a:prstGeom prst="line">
              <a:avLst/>
            </a:prstGeom>
            <a:noFill/>
            <a:ln w="63500">
              <a:solidFill>
                <a:srgbClr val="FF751E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30480" tIns="30480" rIns="30480" bIns="30480" anchor="ctr"/>
            <a:lstStyle/>
            <a:p>
              <a:pPr>
                <a:defRPr/>
              </a:pPr>
              <a:endParaRPr lang="en-US" sz="108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Shape 216">
              <a:extLst>
                <a:ext uri="{FF2B5EF4-FFF2-40B4-BE49-F238E27FC236}">
                  <a16:creationId xmlns:a16="http://schemas.microsoft.com/office/drawing/2014/main" id="{F70FC06D-22A3-4DE3-9A57-E850A506B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024795"/>
              <a:ext cx="4382846" cy="512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30480" tIns="30480" rIns="30480" bIns="30480" anchor="ctr">
              <a:spAutoFit/>
            </a:bodyPr>
            <a:lstStyle>
              <a:lvl1pPr algn="l">
                <a:defRPr sz="2700" cap="all" baseline="44444">
                  <a:solidFill>
                    <a:srgbClr val="525454"/>
                  </a:solidFill>
                </a:defRPr>
              </a:lvl1pPr>
            </a:lstStyle>
            <a:p>
              <a:pPr>
                <a:defRPr/>
              </a:pPr>
              <a:r>
                <a:rPr lang="en-SG" sz="2400" kern="0" dirty="0">
                  <a:latin typeface="Calibri" panose="020F0502020204030204"/>
                </a:rPr>
                <a:t>Architect | Microsoft </a:t>
              </a:r>
              <a:r>
                <a:rPr lang="en-SG" sz="2400" kern="0" dirty="0" err="1">
                  <a:latin typeface="Calibri" panose="020F0502020204030204"/>
                </a:rPr>
                <a:t>mvp</a:t>
              </a:r>
              <a:endParaRPr sz="2400" kern="0" dirty="0">
                <a:latin typeface="Calibri" panose="020F0502020204030204"/>
              </a:endParaRPr>
            </a:p>
          </p:txBody>
        </p:sp>
        <p:sp>
          <p:nvSpPr>
            <p:cNvPr id="20487" name="Shape 217">
              <a:extLst>
                <a:ext uri="{FF2B5EF4-FFF2-40B4-BE49-F238E27FC236}">
                  <a16:creationId xmlns:a16="http://schemas.microsoft.com/office/drawing/2014/main" id="{4D5128CC-2DCA-4AC4-84AD-756688199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724713"/>
              <a:ext cx="10401429" cy="1949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0480" tIns="30480" rIns="30480" bIns="30480">
              <a:spAutoFit/>
            </a:bodyPr>
            <a:lstStyle/>
            <a:p>
              <a:pPr>
                <a:defRPr/>
              </a:pPr>
              <a:r>
                <a:rPr lang="en-US" altLang="en-US" sz="3600" dirty="0">
                  <a:solidFill>
                    <a:srgbClr val="292929"/>
                  </a:solidFill>
                  <a:latin typeface="Calibri" panose="020F0502020204030204"/>
                </a:rPr>
                <a:t>“</a:t>
              </a:r>
              <a:r>
                <a:rPr lang="en-US" altLang="en-US" sz="3360" i="1" dirty="0">
                  <a:solidFill>
                    <a:srgbClr val="292929"/>
                  </a:solidFill>
                  <a:latin typeface="Modern Love Grunge" panose="04070805081005020601" pitchFamily="82" charset="0"/>
                </a:rPr>
                <a:t>Code with </a:t>
              </a:r>
              <a:r>
                <a:rPr lang="en-US" altLang="en-US" sz="3360" b="1" i="1" u="sng" dirty="0">
                  <a:solidFill>
                    <a:srgbClr val="292929"/>
                  </a:solidFill>
                  <a:latin typeface="Modern Love Grunge" panose="04070805081005020601" pitchFamily="82" charset="0"/>
                </a:rPr>
                <a:t>Passion</a:t>
              </a:r>
              <a:r>
                <a:rPr lang="en-US" altLang="en-US" sz="3360" i="1" dirty="0">
                  <a:solidFill>
                    <a:srgbClr val="292929"/>
                  </a:solidFill>
                  <a:latin typeface="Modern Love Grunge" panose="04070805081005020601" pitchFamily="82" charset="0"/>
                </a:rPr>
                <a:t> and </a:t>
              </a:r>
            </a:p>
            <a:p>
              <a:pPr>
                <a:defRPr/>
              </a:pPr>
              <a:r>
                <a:rPr lang="en-US" altLang="en-US" sz="3360" i="1" dirty="0">
                  <a:solidFill>
                    <a:srgbClr val="292929"/>
                  </a:solidFill>
                  <a:latin typeface="Modern Love Grunge" panose="04070805081005020601" pitchFamily="82" charset="0"/>
                </a:rPr>
                <a:t>Strive for </a:t>
              </a:r>
              <a:r>
                <a:rPr lang="en-US" altLang="en-US" sz="3360" b="1" i="1" u="sng" dirty="0">
                  <a:solidFill>
                    <a:srgbClr val="292929"/>
                  </a:solidFill>
                  <a:latin typeface="Modern Love Grunge" panose="04070805081005020601" pitchFamily="82" charset="0"/>
                </a:rPr>
                <a:t>Excellence</a:t>
              </a:r>
              <a:r>
                <a:rPr lang="en-US" altLang="en-US" sz="3600" dirty="0">
                  <a:solidFill>
                    <a:srgbClr val="292929"/>
                  </a:solidFill>
                  <a:latin typeface="Calibri" panose="020F0502020204030204"/>
                </a:rPr>
                <a:t>”</a:t>
              </a:r>
            </a:p>
          </p:txBody>
        </p:sp>
      </p:grp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26CEC7D-5FB4-41C1-8497-117D40A102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69" y="142793"/>
            <a:ext cx="2746864" cy="110825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1F9042-8599-4409-8304-60346D62976C}"/>
              </a:ext>
            </a:extLst>
          </p:cNvPr>
          <p:cNvGrpSpPr/>
          <p:nvPr/>
        </p:nvGrpSpPr>
        <p:grpSpPr>
          <a:xfrm>
            <a:off x="571332" y="6437252"/>
            <a:ext cx="1303354" cy="1303353"/>
            <a:chOff x="132472" y="5364378"/>
            <a:chExt cx="1086128" cy="1086128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C5AABFB-909B-4F89-8AE8-99A2825E1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72" y="5364378"/>
              <a:ext cx="1086128" cy="108612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265EDD-D645-4802-98DA-31E625F04572}"/>
                </a:ext>
              </a:extLst>
            </p:cNvPr>
            <p:cNvSpPr/>
            <p:nvPr/>
          </p:nvSpPr>
          <p:spPr>
            <a:xfrm>
              <a:off x="321761" y="6162532"/>
              <a:ext cx="707550" cy="215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SG" sz="1080" dirty="0" err="1">
                  <a:solidFill>
                    <a:srgbClr val="FFFFFF"/>
                  </a:solidFill>
                  <a:latin typeface="Segoe UI"/>
                </a:rPr>
                <a:t>nileshgule</a:t>
              </a:r>
              <a:endParaRPr lang="en-SG" sz="1080" dirty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A2AE05-00E3-4300-84DC-77B2F4A18D70}"/>
              </a:ext>
            </a:extLst>
          </p:cNvPr>
          <p:cNvGrpSpPr/>
          <p:nvPr/>
        </p:nvGrpSpPr>
        <p:grpSpPr>
          <a:xfrm>
            <a:off x="3513311" y="6510798"/>
            <a:ext cx="1303354" cy="1303354"/>
            <a:chOff x="2459001" y="5364378"/>
            <a:chExt cx="1086128" cy="1086128"/>
          </a:xfrm>
        </p:grpSpPr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96F15015-8FF2-4067-AD63-AC3BE9F61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001" y="5364378"/>
              <a:ext cx="1086128" cy="1086128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9114CD9-B8A6-4873-B6DD-6F4AD40D4F14}"/>
                </a:ext>
              </a:extLst>
            </p:cNvPr>
            <p:cNvSpPr/>
            <p:nvPr/>
          </p:nvSpPr>
          <p:spPr>
            <a:xfrm>
              <a:off x="2618786" y="6163656"/>
              <a:ext cx="732306" cy="215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SG" sz="1080" dirty="0">
                  <a:solidFill>
                    <a:srgbClr val="FFFFFF"/>
                  </a:solidFill>
                  <a:latin typeface="system-ui"/>
                </a:rPr>
                <a:t>@</a:t>
              </a:r>
              <a:r>
                <a:rPr lang="en-SG" sz="1080" dirty="0" err="1">
                  <a:solidFill>
                    <a:srgbClr val="FFFFFF"/>
                  </a:solidFill>
                  <a:latin typeface="system-ui"/>
                </a:rPr>
                <a:t>nileshgule</a:t>
              </a:r>
              <a:endParaRPr lang="en-SG" sz="1080" dirty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28F638-723A-44B7-AD61-D6670FB6A6D8}"/>
              </a:ext>
            </a:extLst>
          </p:cNvPr>
          <p:cNvGrpSpPr/>
          <p:nvPr/>
        </p:nvGrpSpPr>
        <p:grpSpPr>
          <a:xfrm>
            <a:off x="9403327" y="6470219"/>
            <a:ext cx="1303354" cy="1303354"/>
            <a:chOff x="3866801" y="5424666"/>
            <a:chExt cx="1086128" cy="1086128"/>
          </a:xfrm>
        </p:grpSpPr>
        <p:pic>
          <p:nvPicPr>
            <p:cNvPr id="34" name="Picture 33" descr="A picture containing food, drawing&#10;&#10;Description automatically generated">
              <a:extLst>
                <a:ext uri="{FF2B5EF4-FFF2-40B4-BE49-F238E27FC236}">
                  <a16:creationId xmlns:a16="http://schemas.microsoft.com/office/drawing/2014/main" id="{246AB9C2-7672-4631-8774-31046C4AE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6801" y="5424666"/>
              <a:ext cx="1086128" cy="1086128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1D648F-6DE8-48DA-9BB8-2B697B5C9C6C}"/>
                </a:ext>
              </a:extLst>
            </p:cNvPr>
            <p:cNvSpPr/>
            <p:nvPr/>
          </p:nvSpPr>
          <p:spPr>
            <a:xfrm>
              <a:off x="4027388" y="6245469"/>
              <a:ext cx="738984" cy="215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SG" sz="1080" dirty="0">
                  <a:solidFill>
                    <a:srgbClr val="FFFFFF"/>
                  </a:solidFill>
                  <a:latin typeface="Roboto" panose="02000000000000000000" pitchFamily="2" charset="0"/>
                </a:rPr>
                <a:t>Nilesh Gule</a:t>
              </a:r>
              <a:endParaRPr lang="en-SG" sz="1080" dirty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953A9-E3F1-488D-8521-103F8BF8DA78}"/>
              </a:ext>
            </a:extLst>
          </p:cNvPr>
          <p:cNvGrpSpPr/>
          <p:nvPr/>
        </p:nvGrpSpPr>
        <p:grpSpPr>
          <a:xfrm>
            <a:off x="6455290" y="6470220"/>
            <a:ext cx="1309412" cy="1309412"/>
            <a:chOff x="5765085" y="5364378"/>
            <a:chExt cx="1091177" cy="1091177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E6F6E2D8-1631-4734-AE74-F0B39162C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65085" y="5364378"/>
              <a:ext cx="1091177" cy="1091177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BAB70D7-3F2E-41F0-BEB4-32A68588FAA7}"/>
                </a:ext>
              </a:extLst>
            </p:cNvPr>
            <p:cNvSpPr/>
            <p:nvPr/>
          </p:nvSpPr>
          <p:spPr>
            <a:xfrm>
              <a:off x="5956957" y="5398194"/>
              <a:ext cx="707431" cy="215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SG" sz="1080" dirty="0" err="1">
                  <a:solidFill>
                    <a:srgbClr val="FFFFFF"/>
                  </a:solidFill>
                  <a:latin typeface="-apple-system"/>
                </a:rPr>
                <a:t>NileshGule</a:t>
              </a:r>
              <a:endParaRPr lang="en-SG" sz="1080" dirty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917129-2912-4963-983B-82FB4C771165}"/>
              </a:ext>
            </a:extLst>
          </p:cNvPr>
          <p:cNvGrpSpPr/>
          <p:nvPr/>
        </p:nvGrpSpPr>
        <p:grpSpPr>
          <a:xfrm>
            <a:off x="12345306" y="6422731"/>
            <a:ext cx="1861407" cy="1314030"/>
            <a:chOff x="7992824" y="5391848"/>
            <a:chExt cx="1551173" cy="1095025"/>
          </a:xfrm>
        </p:grpSpPr>
        <p:pic>
          <p:nvPicPr>
            <p:cNvPr id="44" name="Picture 43" descr="A close up of a logo&#10;&#10;Description automatically generated">
              <a:extLst>
                <a:ext uri="{FF2B5EF4-FFF2-40B4-BE49-F238E27FC236}">
                  <a16:creationId xmlns:a16="http://schemas.microsoft.com/office/drawing/2014/main" id="{5558C505-C06F-44D7-B4CA-BD58EFC6B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554" y="5391848"/>
              <a:ext cx="1095025" cy="1095025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54038E2-6C88-414F-AA04-F58552DA548B}"/>
                </a:ext>
              </a:extLst>
            </p:cNvPr>
            <p:cNvSpPr/>
            <p:nvPr/>
          </p:nvSpPr>
          <p:spPr>
            <a:xfrm>
              <a:off x="7992824" y="6259244"/>
              <a:ext cx="1551173" cy="21544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SG" sz="1080" dirty="0">
                  <a:solidFill>
                    <a:srgbClr val="FFFFFF"/>
                  </a:solidFill>
                  <a:latin typeface="Segoe UI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www.handsonarchitect.com</a:t>
              </a:r>
              <a:endParaRPr lang="en-SG" sz="1080" dirty="0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25" name="Picture 24" descr="Qr code&#10;&#10;Description automatically generated">
            <a:extLst>
              <a:ext uri="{FF2B5EF4-FFF2-40B4-BE49-F238E27FC236}">
                <a16:creationId xmlns:a16="http://schemas.microsoft.com/office/drawing/2014/main" id="{A4CFF4C6-5181-45FE-8ACF-50C511F130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64201" y="67461"/>
            <a:ext cx="3103207" cy="31032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F03857-470F-4C9A-B6CA-C2DC35F42748}"/>
              </a:ext>
            </a:extLst>
          </p:cNvPr>
          <p:cNvSpPr txBox="1"/>
          <p:nvPr/>
        </p:nvSpPr>
        <p:spPr>
          <a:xfrm>
            <a:off x="11364200" y="2998213"/>
            <a:ext cx="2969021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40" dirty="0">
                <a:hlinkClick r:id="rId12"/>
              </a:rPr>
              <a:t>https://bit.ly/youtube-nileshgule</a:t>
            </a:r>
            <a:endParaRPr lang="en-SG" sz="1440" dirty="0"/>
          </a:p>
        </p:txBody>
      </p:sp>
    </p:spTree>
    <p:extLst>
      <p:ext uri="{BB962C8B-B14F-4D97-AF65-F5344CB8AC3E}">
        <p14:creationId xmlns:p14="http://schemas.microsoft.com/office/powerpoint/2010/main" val="285297798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BB07807-6555-40D6-A651-9EB488E8E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0" y="80963"/>
            <a:ext cx="10756900" cy="8067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354990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3407188"/>
            <a:ext cx="10972800" cy="830997"/>
          </a:xfrm>
        </p:spPr>
        <p:txBody>
          <a:bodyPr/>
          <a:lstStyle/>
          <a:p>
            <a:pPr algn="ctr"/>
            <a:r>
              <a:rPr lang="en-IN" sz="6000" dirty="0">
                <a:latin typeface="+mn-lt"/>
              </a:rPr>
              <a:t>Exam Curriculum</a:t>
            </a:r>
          </a:p>
        </p:txBody>
      </p:sp>
      <p:pic>
        <p:nvPicPr>
          <p:cNvPr id="8" name="Graphic 7" descr="Professor female with solid fill">
            <a:extLst>
              <a:ext uri="{FF2B5EF4-FFF2-40B4-BE49-F238E27FC236}">
                <a16:creationId xmlns:a16="http://schemas.microsoft.com/office/drawing/2014/main" id="{47334DCF-C0D3-4589-A742-887BC05AA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259" y="2723320"/>
            <a:ext cx="1974573" cy="1974573"/>
          </a:xfrm>
          <a:prstGeom prst="rect">
            <a:avLst/>
          </a:prstGeom>
        </p:spPr>
      </p:pic>
      <p:pic>
        <p:nvPicPr>
          <p:cNvPr id="10" name="Graphic 9" descr="Books with solid fill">
            <a:extLst>
              <a:ext uri="{FF2B5EF4-FFF2-40B4-BE49-F238E27FC236}">
                <a16:creationId xmlns:a16="http://schemas.microsoft.com/office/drawing/2014/main" id="{6E77303C-5839-4AC2-85B4-39ACB6378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2679" y="2835399"/>
            <a:ext cx="1974573" cy="197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31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FA233-A7A2-4D40-A34D-2AEE8DF17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222583"/>
            <a:ext cx="11336039" cy="758022"/>
          </a:xfrm>
        </p:spPr>
        <p:txBody>
          <a:bodyPr/>
          <a:lstStyle/>
          <a:p>
            <a:r>
              <a:rPr lang="en-US" sz="3600" b="1" dirty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Exam Curriculum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02819-37B6-42A5-96B3-25746DC35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05" y="1082105"/>
            <a:ext cx="6653842" cy="5504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5B6974-37FB-4582-A23F-E288D9BD5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554" y="1082104"/>
            <a:ext cx="5892173" cy="4132625"/>
          </a:xfrm>
          <a:prstGeom prst="rect">
            <a:avLst/>
          </a:prstGeom>
        </p:spPr>
      </p:pic>
      <p:sp>
        <p:nvSpPr>
          <p:cNvPr id="17" name="TextBox 16">
            <a:hlinkClick r:id="rId4"/>
            <a:extLst>
              <a:ext uri="{FF2B5EF4-FFF2-40B4-BE49-F238E27FC236}">
                <a16:creationId xmlns:a16="http://schemas.microsoft.com/office/drawing/2014/main" id="{528ED38C-CF97-492C-A74C-82DF2B69C4A2}"/>
              </a:ext>
            </a:extLst>
          </p:cNvPr>
          <p:cNvSpPr txBox="1"/>
          <p:nvPr/>
        </p:nvSpPr>
        <p:spPr>
          <a:xfrm>
            <a:off x="1679713" y="7201340"/>
            <a:ext cx="1127097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4"/>
              </a:rPr>
              <a:t>https://training.linuxfoundation.org/certification/certified-kubernetes-administrator-cka/</a:t>
            </a:r>
            <a:endParaRPr lang="en-S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C6B878-773E-4803-BFC4-50747E8391D7}"/>
              </a:ext>
            </a:extLst>
          </p:cNvPr>
          <p:cNvSpPr txBox="1"/>
          <p:nvPr/>
        </p:nvSpPr>
        <p:spPr>
          <a:xfrm>
            <a:off x="7945223" y="5590461"/>
            <a:ext cx="54094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1219170">
              <a:buClr>
                <a:srgbClr val="326DE6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2 hours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 time limit</a:t>
            </a:r>
          </a:p>
          <a:p>
            <a:pPr marL="342900" indent="-342900" defTabSz="1219170">
              <a:buClr>
                <a:srgbClr val="326DE6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cs typeface="Segoe UI" panose="020B0502040204020203" pitchFamily="34" charset="0"/>
              </a:rPr>
              <a:t>66%</a:t>
            </a:r>
            <a:r>
              <a:rPr lang="en-US" sz="2000" dirty="0">
                <a:cs typeface="Segoe UI" panose="020B0502040204020203" pitchFamily="34" charset="0"/>
              </a:rPr>
              <a:t> minimum passing score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342900" indent="-342900" defTabSz="1219170">
              <a:buClr>
                <a:srgbClr val="326DE6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cs typeface="Segoe UI" panose="020B0502040204020203" pitchFamily="34" charset="0"/>
              </a:rPr>
              <a:t>3 years</a:t>
            </a:r>
            <a:r>
              <a:rPr lang="en-US" sz="2000" dirty="0">
                <a:cs typeface="Segoe UI" panose="020B0502040204020203" pitchFamily="34" charset="0"/>
              </a:rPr>
              <a:t> validity</a:t>
            </a:r>
          </a:p>
          <a:p>
            <a:pPr marL="342900" indent="-342900" defTabSz="1219170">
              <a:buClr>
                <a:srgbClr val="326DE6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 free retake</a:t>
            </a:r>
          </a:p>
        </p:txBody>
      </p:sp>
    </p:spTree>
    <p:extLst>
      <p:ext uri="{BB962C8B-B14F-4D97-AF65-F5344CB8AC3E}">
        <p14:creationId xmlns:p14="http://schemas.microsoft.com/office/powerpoint/2010/main" val="2882288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3407188"/>
            <a:ext cx="10972800" cy="830997"/>
          </a:xfrm>
        </p:spPr>
        <p:txBody>
          <a:bodyPr/>
          <a:lstStyle/>
          <a:p>
            <a:pPr algn="ctr"/>
            <a:r>
              <a:rPr lang="en-IN" sz="6000" dirty="0">
                <a:latin typeface="+mn-lt"/>
              </a:rPr>
              <a:t>Resources</a:t>
            </a:r>
          </a:p>
        </p:txBody>
      </p:sp>
      <p:pic>
        <p:nvPicPr>
          <p:cNvPr id="4" name="Graphic 3" descr="Blog with solid fill">
            <a:extLst>
              <a:ext uri="{FF2B5EF4-FFF2-40B4-BE49-F238E27FC236}">
                <a16:creationId xmlns:a16="http://schemas.microsoft.com/office/drawing/2014/main" id="{59EAFDD4-A725-4110-888E-338604DBB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259" y="2874534"/>
            <a:ext cx="2024037" cy="20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74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FA233-A7A2-4D40-A34D-2AEE8DF17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222583"/>
            <a:ext cx="11336039" cy="758022"/>
          </a:xfrm>
        </p:spPr>
        <p:txBody>
          <a:bodyPr/>
          <a:lstStyle/>
          <a:p>
            <a:r>
              <a:rPr lang="en-US" sz="3600" b="1" dirty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References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AD2CCB-1330-4403-AF31-7B759949E8BF}"/>
              </a:ext>
            </a:extLst>
          </p:cNvPr>
          <p:cNvSpPr txBox="1"/>
          <p:nvPr/>
        </p:nvSpPr>
        <p:spPr>
          <a:xfrm>
            <a:off x="2578100" y="1388872"/>
            <a:ext cx="5500110" cy="1789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chemeClr val="accent3"/>
              </a:buClr>
            </a:pPr>
            <a:r>
              <a:rPr lang="en-US" sz="2400" b="1" dirty="0">
                <a:cs typeface="Segoe UI" panose="020B0502040204020203" pitchFamily="34" charset="0"/>
              </a:rPr>
              <a:t>Kubernetes docs</a:t>
            </a:r>
          </a:p>
          <a:p>
            <a:pPr marL="342900" indent="-342900" defTabSz="121917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  <a:hlinkClick r:id="rId2"/>
              </a:rPr>
              <a:t>Kubernetes.io/docs</a:t>
            </a:r>
            <a:endParaRPr lang="en-US" sz="2000" dirty="0"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  <a:hlinkClick r:id="rId3"/>
              </a:rPr>
              <a:t>Kubernetes.io/docs/tasks</a:t>
            </a:r>
            <a:endParaRPr lang="en-US" sz="2000" dirty="0"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v"/>
            </a:pPr>
            <a:r>
              <a:rPr lang="en-US" sz="2000" dirty="0" err="1">
                <a:cs typeface="Segoe UI" panose="020B0502040204020203" pitchFamily="34" charset="0"/>
                <a:hlinkClick r:id="rId4"/>
              </a:rPr>
              <a:t>Kubectl</a:t>
            </a:r>
            <a:r>
              <a:rPr lang="en-US" sz="2000" dirty="0">
                <a:cs typeface="Segoe UI" panose="020B0502040204020203" pitchFamily="34" charset="0"/>
                <a:hlinkClick r:id="rId4"/>
              </a:rPr>
              <a:t> cheat sheet</a:t>
            </a:r>
            <a:endParaRPr lang="en-US" sz="2000" dirty="0"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BC9D03-8813-49A1-9F82-F371DE16C4B1}"/>
              </a:ext>
            </a:extLst>
          </p:cNvPr>
          <p:cNvSpPr txBox="1"/>
          <p:nvPr/>
        </p:nvSpPr>
        <p:spPr>
          <a:xfrm>
            <a:off x="2595400" y="4405061"/>
            <a:ext cx="6860026" cy="1974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  <a:buClr>
                <a:schemeClr val="accent3"/>
              </a:buClr>
            </a:pPr>
            <a:r>
              <a:rPr lang="en-US" sz="2400" b="1" dirty="0">
                <a:cs typeface="Segoe UI" panose="020B0502040204020203" pitchFamily="34" charset="0"/>
              </a:rPr>
              <a:t>eLearning</a:t>
            </a:r>
            <a:endParaRPr lang="en-US" sz="2400" b="1" dirty="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FF9349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Linux Foundation 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hlinkClick r:id="rId5"/>
              </a:rPr>
              <a:t>CKA + Kubernetes fundamentals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 bundle</a:t>
            </a:r>
          </a:p>
          <a:p>
            <a:pPr marL="342900" indent="-342900" defTabSz="1219170">
              <a:lnSpc>
                <a:spcPct val="150000"/>
              </a:lnSpc>
              <a:buClr>
                <a:srgbClr val="FF9349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</a:rPr>
              <a:t>Udemy – </a:t>
            </a:r>
            <a:r>
              <a:rPr lang="en-US" sz="2000" dirty="0">
                <a:cs typeface="Segoe UI" panose="020B0502040204020203" pitchFamily="34" charset="0"/>
                <a:hlinkClick r:id="rId6"/>
              </a:rPr>
              <a:t>CKA with Practice Tests </a:t>
            </a:r>
            <a:r>
              <a:rPr lang="en-US" sz="2000" dirty="0">
                <a:cs typeface="Segoe UI" panose="020B0502040204020203" pitchFamily="34" charset="0"/>
              </a:rPr>
              <a:t>(alternative)</a:t>
            </a:r>
            <a:endParaRPr lang="en-US" sz="2000" dirty="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B442534-F3AD-4038-86BA-7B16EA9D9C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0" y="1388872"/>
            <a:ext cx="918772" cy="889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9EF8D7A-4495-486C-8C65-B0C7B8CF20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4744" y="4772220"/>
            <a:ext cx="1038225" cy="342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3EA777-8682-41EA-8BA2-DFD0AA4515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5146" y="4943670"/>
            <a:ext cx="4939707" cy="13400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E5860A-2D4E-4FEC-A369-29CE227F66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3760" y="1180519"/>
            <a:ext cx="6163723" cy="301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7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FA233-A7A2-4D40-A34D-2AEE8DF17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222583"/>
            <a:ext cx="11336039" cy="758022"/>
          </a:xfrm>
        </p:spPr>
        <p:txBody>
          <a:bodyPr/>
          <a:lstStyle/>
          <a:p>
            <a:r>
              <a:rPr lang="en-US" sz="3600" b="1" dirty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References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15A818-599B-4BF7-9A54-2D8400543530}"/>
              </a:ext>
            </a:extLst>
          </p:cNvPr>
          <p:cNvSpPr txBox="1"/>
          <p:nvPr/>
        </p:nvSpPr>
        <p:spPr>
          <a:xfrm>
            <a:off x="2535768" y="1442334"/>
            <a:ext cx="6522094" cy="2897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  <a:buClr>
                <a:schemeClr val="accent3"/>
              </a:buClr>
            </a:pPr>
            <a:r>
              <a:rPr lang="en-US" sz="2400" b="1" dirty="0" err="1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Github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 repos</a:t>
            </a:r>
            <a:endParaRPr lang="en-US" sz="2400" b="1" dirty="0"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326DE6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hlinkClick r:id="rId2"/>
              </a:rPr>
              <a:t>Shubham </a:t>
            </a:r>
            <a:r>
              <a:rPr lang="en-US" sz="2000" dirty="0" err="1">
                <a:solidFill>
                  <a:schemeClr val="tx1"/>
                </a:solidFill>
                <a:latin typeface="+mn-lt"/>
                <a:cs typeface="Segoe UI" panose="020B0502040204020203" pitchFamily="34" charset="0"/>
                <a:hlinkClick r:id="rId2"/>
              </a:rPr>
              <a:t>Tatmavasi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hlinkClick r:id="rId2"/>
              </a:rPr>
              <a:t> CKA</a:t>
            </a:r>
            <a:endParaRPr lang="en-US" sz="2000" dirty="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326DE6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  <a:hlinkClick r:id="rId3"/>
              </a:rPr>
              <a:t>Walid </a:t>
            </a:r>
            <a:r>
              <a:rPr lang="en-US" sz="2000" dirty="0" err="1">
                <a:cs typeface="Segoe UI" panose="020B0502040204020203" pitchFamily="34" charset="0"/>
                <a:hlinkClick r:id="rId3"/>
              </a:rPr>
              <a:t>Shaari</a:t>
            </a:r>
            <a:r>
              <a:rPr lang="en-US" sz="2000" dirty="0">
                <a:cs typeface="Segoe UI" panose="020B0502040204020203" pitchFamily="34" charset="0"/>
                <a:hlinkClick r:id="rId3"/>
              </a:rPr>
              <a:t> </a:t>
            </a:r>
            <a:r>
              <a:rPr lang="en-US" sz="2000" dirty="0" err="1">
                <a:cs typeface="Segoe UI" panose="020B0502040204020203" pitchFamily="34" charset="0"/>
                <a:hlinkClick r:id="rId3"/>
              </a:rPr>
              <a:t>Kuberentes</a:t>
            </a:r>
            <a:r>
              <a:rPr lang="en-US" sz="2000" dirty="0">
                <a:cs typeface="Segoe UI" panose="020B0502040204020203" pitchFamily="34" charset="0"/>
                <a:hlinkClick r:id="rId3"/>
              </a:rPr>
              <a:t> Certified Administrator</a:t>
            </a:r>
            <a:endParaRPr lang="en-US" sz="2000" dirty="0"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326DE6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cs typeface="Segoe UI" panose="020B0502040204020203" pitchFamily="34" charset="0"/>
                <a:hlinkClick r:id="rId4"/>
              </a:rPr>
              <a:t>Nilesh Gule </a:t>
            </a:r>
            <a:r>
              <a:rPr lang="en-US" sz="2000" dirty="0">
                <a:cs typeface="Segoe UI" panose="020B0502040204020203" pitchFamily="34" charset="0"/>
                <a:hlinkClick r:id="rId4"/>
              </a:rPr>
              <a:t>CKA prep</a:t>
            </a:r>
            <a:endParaRPr lang="en-US" sz="2000" dirty="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326DE6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hlinkClick r:id="rId5"/>
              </a:rPr>
              <a:t>Denny Zhang </a:t>
            </a:r>
            <a:r>
              <a:rPr lang="en-US" sz="2000" dirty="0" err="1">
                <a:solidFill>
                  <a:schemeClr val="tx1"/>
                </a:solidFill>
                <a:latin typeface="+mn-lt"/>
                <a:cs typeface="Segoe UI" panose="020B0502040204020203" pitchFamily="34" charset="0"/>
                <a:hlinkClick r:id="rId5"/>
              </a:rPr>
              <a:t>kubectl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hlinkClick r:id="rId5"/>
              </a:rPr>
              <a:t> cheatsheet</a:t>
            </a:r>
            <a:endParaRPr lang="en-US" sz="2000" dirty="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326DE6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  <a:hlinkClick r:id="rId6"/>
              </a:rPr>
              <a:t>Ahmet Alp Balkan Kubernetes network policy recipes</a:t>
            </a:r>
            <a:endParaRPr lang="en-US" sz="2000" dirty="0"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5CB5706-54F4-40C8-A6DF-7CFABDB686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110" y="1466090"/>
            <a:ext cx="1038225" cy="1038225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75330B2F-6240-4438-8A71-F760EF45CD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33" y="5267185"/>
            <a:ext cx="1038225" cy="10382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27FF067-0B08-4191-88EB-65E2312F160A}"/>
              </a:ext>
            </a:extLst>
          </p:cNvPr>
          <p:cNvSpPr txBox="1"/>
          <p:nvPr/>
        </p:nvSpPr>
        <p:spPr>
          <a:xfrm>
            <a:off x="2535768" y="4823790"/>
            <a:ext cx="6522094" cy="2897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  <a:buClr>
                <a:schemeClr val="accent3"/>
              </a:buClr>
            </a:pPr>
            <a:r>
              <a:rPr lang="en-US" sz="2400" b="1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Blogs</a:t>
            </a:r>
            <a:endParaRPr lang="en-US" sz="2400" b="1" dirty="0"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F25022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hlinkClick r:id="rId10"/>
              </a:rPr>
              <a:t>Be fast with </a:t>
            </a:r>
            <a:r>
              <a:rPr lang="en-US" sz="2000" dirty="0" err="1">
                <a:solidFill>
                  <a:schemeClr val="tx1"/>
                </a:solidFill>
                <a:latin typeface="+mn-lt"/>
                <a:cs typeface="Segoe UI" panose="020B0502040204020203" pitchFamily="34" charset="0"/>
                <a:hlinkClick r:id="rId10"/>
              </a:rPr>
              <a:t>kubectl</a:t>
            </a:r>
            <a:endParaRPr lang="en-US" sz="2000" dirty="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F25022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  <a:hlinkClick r:id="rId11"/>
              </a:rPr>
              <a:t>How to nail Kubernetes certification exams</a:t>
            </a:r>
            <a:endParaRPr lang="en-US" sz="2000" dirty="0"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F25022"/>
              </a:buClr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chemeClr val="tx1"/>
                </a:solidFill>
                <a:latin typeface="+mn-lt"/>
                <a:cs typeface="Segoe UI" panose="020B0502040204020203" pitchFamily="34" charset="0"/>
                <a:hlinkClick r:id="rId12"/>
              </a:rPr>
              <a:t>Codefresh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hlinkClick r:id="rId12"/>
              </a:rPr>
              <a:t> Kubernetes cheat sheet</a:t>
            </a:r>
            <a:endParaRPr lang="en-US" sz="2000" dirty="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F25022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  <a:hlinkClick r:id="rId13"/>
              </a:rPr>
              <a:t>CKA practical challenge series</a:t>
            </a:r>
            <a:endParaRPr lang="en-US" sz="2000" dirty="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  <a:p>
            <a:pPr marL="342900" indent="-342900" defTabSz="1219170">
              <a:lnSpc>
                <a:spcPct val="150000"/>
              </a:lnSpc>
              <a:buClr>
                <a:srgbClr val="F25022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cs typeface="Segoe UI" panose="020B0502040204020203" pitchFamily="34" charset="0"/>
                <a:hlinkClick r:id="rId14"/>
              </a:rPr>
              <a:t>Rudi Martinsen CKA resources</a:t>
            </a:r>
            <a:endParaRPr lang="en-US" sz="2000" dirty="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54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3407188"/>
            <a:ext cx="10972800" cy="830997"/>
          </a:xfrm>
        </p:spPr>
        <p:txBody>
          <a:bodyPr/>
          <a:lstStyle/>
          <a:p>
            <a:pPr algn="ctr"/>
            <a:r>
              <a:rPr lang="en-IN" sz="6000" dirty="0">
                <a:latin typeface="+mn-lt"/>
              </a:rPr>
              <a:t>Tips</a:t>
            </a:r>
          </a:p>
        </p:txBody>
      </p:sp>
      <p:pic>
        <p:nvPicPr>
          <p:cNvPr id="5" name="Graphic 4" descr="Lightbulb and gear outline">
            <a:extLst>
              <a:ext uri="{FF2B5EF4-FFF2-40B4-BE49-F238E27FC236}">
                <a16:creationId xmlns:a16="http://schemas.microsoft.com/office/drawing/2014/main" id="{4CA5263D-C32E-426D-8BA2-657F16F5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6887" y="2625988"/>
            <a:ext cx="2977624" cy="297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44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889B200-C7B0-4E3C-914B-DD9E757B3F49}"/>
              </a:ext>
            </a:extLst>
          </p:cNvPr>
          <p:cNvSpPr txBox="1">
            <a:spLocks/>
          </p:cNvSpPr>
          <p:nvPr/>
        </p:nvSpPr>
        <p:spPr>
          <a:xfrm>
            <a:off x="2608230" y="3194423"/>
            <a:ext cx="4772439" cy="492443"/>
          </a:xfrm>
          <a:prstGeom prst="rect">
            <a:avLst/>
          </a:prstGeom>
        </p:spPr>
        <p:txBody>
          <a:bodyPr/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26DE6"/>
                </a:solidFill>
              </a:rPr>
              <a:t>Watch out for discounts (black Friday / Cyber Monday etc.)</a:t>
            </a:r>
          </a:p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26DE6"/>
                </a:solidFill>
              </a:rPr>
              <a:t>Imperative commands</a:t>
            </a:r>
          </a:p>
          <a:p>
            <a:pPr marL="617209" lvl="1" indent="-342900" defTabSz="121917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</a:rPr>
              <a:t>Be efficient with </a:t>
            </a:r>
            <a:r>
              <a:rPr lang="en-US" sz="1400" dirty="0" err="1">
                <a:solidFill>
                  <a:schemeClr val="tx1"/>
                </a:solidFill>
              </a:rPr>
              <a:t>kubectl</a:t>
            </a:r>
            <a:r>
              <a:rPr lang="en-US" sz="1400" dirty="0">
                <a:solidFill>
                  <a:schemeClr val="tx1"/>
                </a:solidFill>
              </a:rPr>
              <a:t> commands &amp; options</a:t>
            </a:r>
          </a:p>
          <a:p>
            <a:pPr marL="617209" lvl="1" indent="-342900" defTabSz="121917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</a:rPr>
              <a:t>Learn basic </a:t>
            </a:r>
            <a:r>
              <a:rPr lang="en-US" sz="1400" b="1" dirty="0">
                <a:solidFill>
                  <a:schemeClr val="tx1"/>
                </a:solidFill>
              </a:rPr>
              <a:t>vi</a:t>
            </a:r>
            <a:r>
              <a:rPr lang="en-US" sz="1400" dirty="0">
                <a:solidFill>
                  <a:schemeClr val="tx1"/>
                </a:solidFill>
              </a:rPr>
              <a:t> or </a:t>
            </a:r>
            <a:r>
              <a:rPr lang="en-US" sz="1400" b="1" dirty="0">
                <a:solidFill>
                  <a:schemeClr val="tx1"/>
                </a:solidFill>
              </a:rPr>
              <a:t>nano</a:t>
            </a:r>
            <a:r>
              <a:rPr lang="en-US" sz="1400" dirty="0">
                <a:solidFill>
                  <a:schemeClr val="tx1"/>
                </a:solidFill>
              </a:rPr>
              <a:t> editor commands</a:t>
            </a:r>
            <a:endParaRPr lang="en-US" sz="1720" dirty="0">
              <a:solidFill>
                <a:schemeClr val="tx1"/>
              </a:solidFill>
            </a:endParaRPr>
          </a:p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26DE6"/>
                </a:solidFill>
              </a:rPr>
              <a:t>Practice, practice, practice</a:t>
            </a:r>
          </a:p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26DE6"/>
                </a:solidFill>
              </a:rPr>
              <a:t>Bookmark specific links</a:t>
            </a:r>
          </a:p>
          <a:p>
            <a:pPr marL="342900" indent="-342900" defTabSz="121917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26DE6"/>
                </a:solidFill>
              </a:rPr>
              <a:t>Practice exam</a:t>
            </a:r>
            <a:endParaRPr lang="en-US" b="1" dirty="0">
              <a:solidFill>
                <a:srgbClr val="326DE6"/>
              </a:solidFill>
            </a:endParaRPr>
          </a:p>
          <a:p>
            <a:pPr marL="617209" lvl="1" indent="-342900" defTabSz="1219170"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Font typeface="Wingdings" panose="05000000000000000000" pitchFamily="2" charset="2"/>
              <a:buChar char="v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hlinkClick r:id="rId2"/>
              </a:rPr>
              <a:t>Killer.sh CKA simulator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36 hours access, 2 attempts</a:t>
            </a:r>
          </a:p>
          <a:p>
            <a:pPr marL="342900" indent="-342900" defTabSz="121917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6909988-B1A7-4EA7-B75F-52E5A760F573}"/>
              </a:ext>
            </a:extLst>
          </p:cNvPr>
          <p:cNvSpPr txBox="1">
            <a:spLocks/>
          </p:cNvSpPr>
          <p:nvPr/>
        </p:nvSpPr>
        <p:spPr>
          <a:xfrm>
            <a:off x="2595592" y="2729096"/>
            <a:ext cx="5453063" cy="812530"/>
          </a:xfrm>
          <a:prstGeom prst="rect">
            <a:avLst/>
          </a:prstGeom>
        </p:spPr>
        <p:txBody>
          <a:bodyPr/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u="sng" dirty="0">
                <a:solidFill>
                  <a:srgbClr val="7FBA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Before exam</a:t>
            </a:r>
          </a:p>
          <a:p>
            <a:endParaRPr lang="en-US" sz="2000" b="1" dirty="0">
              <a:solidFill>
                <a:srgbClr val="326DE6"/>
              </a:solidFill>
            </a:endParaRPr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A560F1A9-EF8C-4BE0-9133-127C80405BC3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GB" dirty="0"/>
              <a:t>Tips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643490B-2AC8-4D29-B4EB-DC3A59B8327C}"/>
              </a:ext>
            </a:extLst>
          </p:cNvPr>
          <p:cNvSpPr txBox="1">
            <a:spLocks/>
          </p:cNvSpPr>
          <p:nvPr/>
        </p:nvSpPr>
        <p:spPr>
          <a:xfrm>
            <a:off x="8285322" y="3262489"/>
            <a:ext cx="6103354" cy="2773876"/>
          </a:xfrm>
          <a:prstGeom prst="rect">
            <a:avLst/>
          </a:prstGeom>
        </p:spPr>
        <p:txBody>
          <a:bodyPr vert="horz" wrap="square" lIns="0" tIns="0" rIns="0" bIns="0" numCol="1" rtlCol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Use external monitor (recommended)</a:t>
            </a:r>
          </a:p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v"/>
              <a:tabLst/>
              <a:defRPr/>
            </a:pPr>
            <a:r>
              <a:rPr lang="en-US" sz="2000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Enable </a:t>
            </a:r>
            <a:r>
              <a:rPr lang="en-US" sz="2000" dirty="0" err="1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kubectl</a:t>
            </a:r>
            <a:r>
              <a:rPr lang="en-US" sz="2000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 autocompletion</a:t>
            </a:r>
          </a:p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v"/>
              <a:tabLst/>
              <a:defRPr/>
            </a:pPr>
            <a:r>
              <a:rPr lang="en-US" sz="2000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Create aliases</a:t>
            </a:r>
          </a:p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v"/>
              <a:tabLst/>
              <a:defRPr/>
            </a:pPr>
            <a:r>
              <a:rPr lang="en-US" sz="2000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Update </a:t>
            </a:r>
            <a:r>
              <a:rPr lang="en-US" sz="2000" dirty="0" err="1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vimrc</a:t>
            </a:r>
            <a:endParaRPr lang="en-US" sz="2000" dirty="0">
              <a:solidFill>
                <a:srgbClr val="1A1A1A"/>
              </a:solidFill>
              <a:latin typeface="Segoe UI"/>
              <a:cs typeface="Segoe UI" panose="020B0502040204020203" pitchFamily="34" charset="0"/>
            </a:endParaRPr>
          </a:p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v"/>
              <a:tabLst/>
              <a:defRPr/>
            </a:pPr>
            <a:r>
              <a:rPr lang="en-US" sz="2000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Time management</a:t>
            </a:r>
          </a:p>
          <a:p>
            <a:pPr lvl="1" defTabSz="1219170">
              <a:buClr>
                <a:srgbClr val="002050"/>
              </a:buClr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Use copy feature instead of typing </a:t>
            </a:r>
          </a:p>
          <a:p>
            <a:pPr lvl="1" defTabSz="1219170">
              <a:buClr>
                <a:srgbClr val="002050"/>
              </a:buClr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Use notepad feature to note things</a:t>
            </a:r>
          </a:p>
          <a:p>
            <a:pPr lvl="1" defTabSz="1219170">
              <a:buClr>
                <a:srgbClr val="002050"/>
              </a:buClr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Flag questions for review</a:t>
            </a:r>
          </a:p>
          <a:p>
            <a:pPr lvl="1" defTabSz="1219170">
              <a:buClr>
                <a:srgbClr val="002050"/>
              </a:buClr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Don’t spend too much time on single question</a:t>
            </a:r>
          </a:p>
          <a:p>
            <a:pPr defTabSz="1219170">
              <a:buClr>
                <a:srgbClr val="002050"/>
              </a:buClr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rgbClr val="1A1A1A"/>
                </a:solidFill>
                <a:latin typeface="Segoe UI"/>
                <a:cs typeface="Segoe UI" panose="020B0502040204020203" pitchFamily="34" charset="0"/>
              </a:rPr>
              <a:t>Verify solution after completion of task</a:t>
            </a:r>
          </a:p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2050"/>
              </a:buClr>
              <a:buSzPct val="90000"/>
              <a:buFont typeface="Wingdings" panose="05000000000000000000" pitchFamily="2" charset="2"/>
              <a:buChar char="v"/>
              <a:tabLst/>
              <a:defRPr/>
            </a:pPr>
            <a:endParaRPr lang="en-US" sz="2000" dirty="0">
              <a:solidFill>
                <a:srgbClr val="1A1A1A"/>
              </a:soli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44AD294-71A5-4FA7-86D1-AB2F684EA21E}"/>
              </a:ext>
            </a:extLst>
          </p:cNvPr>
          <p:cNvSpPr txBox="1">
            <a:spLocks/>
          </p:cNvSpPr>
          <p:nvPr/>
        </p:nvSpPr>
        <p:spPr>
          <a:xfrm>
            <a:off x="9177337" y="2803788"/>
            <a:ext cx="5453063" cy="812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GB" sz="2400" u="sng" dirty="0">
                <a:solidFill>
                  <a:srgbClr val="F2502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During exam</a:t>
            </a:r>
            <a:endParaRPr kumimoji="0" lang="en-GB" sz="2400" i="0" u="sng" strike="noStrike" kern="1200" cap="none" spc="0" normalizeH="0" baseline="0" noProof="0" dirty="0">
              <a:ln>
                <a:noFill/>
              </a:ln>
              <a:solidFill>
                <a:srgbClr val="F25022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20" name="Graphic 19" descr="Blockchain with solid fill">
            <a:extLst>
              <a:ext uri="{FF2B5EF4-FFF2-40B4-BE49-F238E27FC236}">
                <a16:creationId xmlns:a16="http://schemas.microsoft.com/office/drawing/2014/main" id="{2D0294D3-8324-42FF-812D-FAFDB3FB5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6425" y="1971072"/>
            <a:ext cx="758024" cy="758024"/>
          </a:xfrm>
          <a:prstGeom prst="rect">
            <a:avLst/>
          </a:prstGeom>
        </p:spPr>
      </p:pic>
      <p:pic>
        <p:nvPicPr>
          <p:cNvPr id="22" name="Graphic 21" descr="Cloud Computing with solid fill">
            <a:extLst>
              <a:ext uri="{FF2B5EF4-FFF2-40B4-BE49-F238E27FC236}">
                <a16:creationId xmlns:a16="http://schemas.microsoft.com/office/drawing/2014/main" id="{4FA41761-EE4B-48B5-ACC1-C066EE13C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0001" y="1971072"/>
            <a:ext cx="758023" cy="758023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AF7B2CA-19D8-4227-AB7D-7E0EC9FC88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9" y="2846848"/>
            <a:ext cx="1225208" cy="118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8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8" grpId="0"/>
    </p:bldLst>
  </p:timing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Props1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DE981C-02F8-499E-81ED-0B76C44C2D1D}">
  <ds:schemaRefs>
    <ds:schemaRef ds:uri="f9ea4d1f-cef4-4148-b1b3-16bb27743a9d"/>
    <ds:schemaRef ds:uri="http://purl.org/dc/dcmitype/"/>
    <ds:schemaRef ds:uri="http://schemas.microsoft.com/office/2006/documentManagement/types"/>
    <ds:schemaRef ds:uri="http://www.w3.org/XML/1998/namespace"/>
    <ds:schemaRef ds:uri="http://purl.org/dc/terms/"/>
    <ds:schemaRef ds:uri="8e29ddae-502e-47f8-b6ac-1930e43e0c49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249</Words>
  <Application>Microsoft Office PowerPoint</Application>
  <PresentationFormat>Custom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Segoe UI Semibold</vt:lpstr>
      <vt:lpstr>Wingdings</vt:lpstr>
      <vt:lpstr>Segoe UI Semilight</vt:lpstr>
      <vt:lpstr>Helvetica Light</vt:lpstr>
      <vt:lpstr>Arial</vt:lpstr>
      <vt:lpstr>Segoe UI</vt:lpstr>
      <vt:lpstr>Calibri</vt:lpstr>
      <vt:lpstr>Modern Love Grunge</vt:lpstr>
      <vt:lpstr>system-ui</vt:lpstr>
      <vt:lpstr>Roboto</vt:lpstr>
      <vt:lpstr>-apple-system</vt:lpstr>
      <vt:lpstr>Document template - Corp grid</vt:lpstr>
      <vt:lpstr>1_Document template - Corp grid</vt:lpstr>
      <vt:lpstr>PowerPoint Presentation</vt:lpstr>
      <vt:lpstr>PowerPoint Presentation</vt:lpstr>
      <vt:lpstr>Exam Curriculum</vt:lpstr>
      <vt:lpstr>Exam Curriculum</vt:lpstr>
      <vt:lpstr>Resources</vt:lpstr>
      <vt:lpstr>References</vt:lpstr>
      <vt:lpstr>References</vt:lpstr>
      <vt:lpstr>Tips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17</cp:revision>
  <dcterms:created xsi:type="dcterms:W3CDTF">2020-10-17T05:30:34Z</dcterms:created>
  <dcterms:modified xsi:type="dcterms:W3CDTF">2021-12-12T01:01:04Z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